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2" roundtripDataSignature="AMtx7mjxHFaSDmf2b9gAAq1Crcq5D8eG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7961"/>
  </p:normalViewPr>
  <p:slideViewPr>
    <p:cSldViewPr snapToGrid="0">
      <p:cViewPr varScale="1">
        <p:scale>
          <a:sx n="97" d="100"/>
          <a:sy n="97" d="100"/>
        </p:scale>
        <p:origin x="11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若出現問題，極大原因是因為帳密打錯或是資料輸入錯誤</a:t>
            </a:r>
            <a:endParaRPr/>
          </a:p>
        </p:txBody>
      </p:sp>
      <p:sp>
        <p:nvSpPr>
          <p:cNvPr id="185" name="Google Shape;185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連到校內VPN可看一些paper。</a:t>
            </a:r>
            <a:br>
              <a:rPr lang="zh-TW"/>
            </a:br>
            <a:r>
              <a:rPr lang="zh-TW"/>
              <a:t>那電資學院或工學院的話有時候就會看IEEE上的期刊或是論文，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另外兩個資料庫的話資工系的可能比較少會用到。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如果VPN掛成功的話則可以看到這些資料庫上面會有海大的校名。</a:t>
            </a:r>
            <a:endParaRPr/>
          </a:p>
        </p:txBody>
      </p:sp>
      <p:sp>
        <p:nvSpPr>
          <p:cNvPr id="195" name="Google Shape;195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再來要介紹一下Tronclass的一些功能，</a:t>
            </a:r>
            <a:br>
              <a:rPr lang="zh-TW"/>
            </a:br>
            <a:r>
              <a:rPr lang="zh-TW"/>
              <a:t>Google搜尋NTOU Tronclass，或是點擊網址，並點選登入</a:t>
            </a:r>
            <a:endParaRPr/>
          </a:p>
        </p:txBody>
      </p:sp>
      <p:sp>
        <p:nvSpPr>
          <p:cNvPr id="210" name="Google Shape;210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一開始的帳號密碼會是你的教學務系統的帳密，也就是學號跟身分證後四碼加出生月日</a:t>
            </a:r>
            <a:endParaRPr/>
          </a:p>
        </p:txBody>
      </p:sp>
      <p:sp>
        <p:nvSpPr>
          <p:cNvPr id="219" name="Google Shape;219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進來會看到你這學期選的課程，那這堂課是計概實習，大家應該都知道齁</a:t>
            </a:r>
            <a:endParaRPr/>
          </a:p>
        </p:txBody>
      </p:sp>
      <p:sp>
        <p:nvSpPr>
          <p:cNvPr id="229" name="Google Shape;229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點進課程後可以看到很多選項，像是課堂上的公告、教材、班級成員、作業等，</a:t>
            </a:r>
            <a:br>
              <a:rPr lang="zh-TW"/>
            </a:br>
            <a:r>
              <a:rPr lang="zh-TW"/>
              <a:t>大家等等可以點進去看看</a:t>
            </a:r>
            <a:endParaRPr/>
          </a:p>
        </p:txBody>
      </p:sp>
      <p:sp>
        <p:nvSpPr>
          <p:cNvPr id="237" name="Google Shape;237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這堂課幾乎每周都要交作業，等等會請大家做一個簡單的作業，交完就可以走了。</a:t>
            </a:r>
            <a:br>
              <a:rPr lang="zh-TW"/>
            </a:br>
            <a:r>
              <a:rPr lang="zh-TW"/>
              <a:t>那交作業的方式很簡單，點選當周的作業，然後按去交作業。</a:t>
            </a:r>
            <a:endParaRPr/>
          </a:p>
        </p:txBody>
      </p:sp>
      <p:sp>
        <p:nvSpPr>
          <p:cNvPr id="244" name="Google Shape;244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上傳完檔案後按儲存就好，那這邊為了批改方便，希望大家可以將檔名統一。</a:t>
            </a:r>
            <a:br>
              <a:rPr lang="zh-TW" dirty="0"/>
            </a:br>
            <a:r>
              <a:rPr lang="zh-TW" dirty="0"/>
              <a:t>那如果這個檔名不適用於之後的作業，助教會再告訴大家當週作業如何命名。</a:t>
            </a:r>
            <a:br>
              <a:rPr lang="zh-TW" dirty="0"/>
            </a:br>
            <a:r>
              <a:rPr lang="zh-TW" dirty="0"/>
              <a:t>千萬不要抄同學的作業然後還忘了改檔名喔，這樣會被我發現^_^</a:t>
            </a:r>
            <a:endParaRPr dirty="0"/>
          </a:p>
        </p:txBody>
      </p:sp>
      <p:sp>
        <p:nvSpPr>
          <p:cNvPr id="252" name="Google Shape;252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這邊要提到一個比較特別的東西，</a:t>
            </a:r>
            <a:br>
              <a:rPr lang="zh-TW"/>
            </a:br>
            <a:r>
              <a:rPr lang="zh-TW"/>
              <a:t>點選右上角的名字後，會出現個人設置，</a:t>
            </a:r>
            <a:br>
              <a:rPr lang="zh-TW"/>
            </a:br>
            <a:r>
              <a:rPr lang="zh-TW"/>
              <a:t>點進來可以看到左邊的 我的資源 有 檔案 這個選項</a:t>
            </a:r>
            <a:endParaRPr/>
          </a:p>
        </p:txBody>
      </p:sp>
      <p:sp>
        <p:nvSpPr>
          <p:cNvPr id="260" name="Google Shape;260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這堂課有兩個助教，那這是我們的實驗室和信箱。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如果對於成績或課堂上的內容有疑問，可以寄信給我們，mail 回答不清楚的話可以跟我們約時間然後去實驗室討論。</a:t>
            </a:r>
            <a:br>
              <a:rPr lang="zh-TW"/>
            </a:br>
            <a:endParaRPr/>
          </a:p>
        </p:txBody>
      </p:sp>
      <p:sp>
        <p:nvSpPr>
          <p:cNvPr id="93" name="Google Shape;9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這裡可以看到一些之前上傳到Tronclass的作業，那所有課程的作業都是存在這裡，所以如果檔名一樣的話可能只能存一個。</a:t>
            </a:r>
            <a:br>
              <a:rPr lang="zh-TW"/>
            </a:br>
            <a:r>
              <a:rPr lang="zh-TW"/>
              <a:t>所以之後作業如果遇到檔名問題請記得備註，讓我知道你是因為重複檔名所以才沒使用規定的檔名。</a:t>
            </a:r>
            <a:endParaRPr/>
          </a:p>
        </p:txBody>
      </p:sp>
      <p:sp>
        <p:nvSpPr>
          <p:cNvPr id="271" name="Google Shape;271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點選公告的話可以看到這堂課的一些公告，那通常重要的公告我也會發mail到各位的學校信箱，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點選教材的話則可以看到這堂課有上傳的一些資料。</a:t>
            </a:r>
            <a:endParaRPr/>
          </a:p>
        </p:txBody>
      </p:sp>
      <p:sp>
        <p:nvSpPr>
          <p:cNvPr id="278" name="Google Shape;278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那如果需要學校的gmail信箱的話可以在這裡申請，大概要等3-5個工作天。</a:t>
            </a:r>
            <a:br>
              <a:rPr lang="zh-TW"/>
            </a:br>
            <a:r>
              <a:rPr lang="zh-TW"/>
              <a:t>不過上面的google教育帳號的容量已經全校共用100TB，一個人2G，比個人版還可憐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但如果學校開會或上課需要google meet，還是會需要申請一個</a:t>
            </a:r>
            <a:endParaRPr/>
          </a:p>
        </p:txBody>
      </p:sp>
      <p:sp>
        <p:nvSpPr>
          <p:cNvPr id="100" name="Google Shape;10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校內有許多授權軟體可以下載使用，可使用教學務系統的帳號密碼登入。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下面的網址就是授權軟體的下載網站。</a:t>
            </a:r>
            <a:endParaRPr/>
          </a:p>
        </p:txBody>
      </p:sp>
      <p:sp>
        <p:nvSpPr>
          <p:cNvPr id="108" name="Google Shape;10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那如果你有自己組桌機而且沒有買作業系統的話，</a:t>
            </a:r>
            <a:br>
              <a:rPr lang="zh-TW"/>
            </a:br>
            <a:r>
              <a:rPr lang="zh-TW"/>
              <a:t>就可以用學校的正版windows系統，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但是如果不在校內的話，會需要掛校內的VPN才能進行安裝後的認證。</a:t>
            </a:r>
            <a:endParaRPr/>
          </a:p>
        </p:txBody>
      </p:sp>
      <p:sp>
        <p:nvSpPr>
          <p:cNvPr id="116" name="Google Shape;116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那這邊就介紹一下要如何掛校內的VPN，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下面這個網址點進去也會有MAC及平板掛VPN的教學，我今天只會介紹win10的方法</a:t>
            </a:r>
            <a:br>
              <a:rPr lang="zh-TW"/>
            </a:br>
            <a:r>
              <a:rPr lang="zh-TW"/>
              <a:t>那不只有下載授權軟體才會用到，如果要進入一些論文網站的話，也可以掛學校VPN來獲得一些學校已購買的資源。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一開始先在左下角的搜尋欄找到網路狀態。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接著點選VPN並且新增VPN連線。</a:t>
            </a:r>
            <a:endParaRPr/>
          </a:p>
        </p:txBody>
      </p:sp>
      <p:sp>
        <p:nvSpPr>
          <p:cNvPr id="138" name="Google Shape;138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3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3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3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內容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圖片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roquest.com/index" TargetMode="External"/><Relationship Id="rId3" Type="http://schemas.openxmlformats.org/officeDocument/2006/relationships/image" Target="../media/image13.png"/><Relationship Id="rId7" Type="http://schemas.openxmlformats.org/officeDocument/2006/relationships/hyperlink" Target="https://onlinelibrary.wiley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ieeexplore.ieee.org/Xplore/home.jsp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ronclass.ntou.edu.tw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ccas.ntou.edu.tw/cas/login?service=https%3A//tronclass.ntou.edu.tw/user/courses&amp;locale=zh_TW&amp;ts=1632753047.85168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ntougmail.ntou.edu.tw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ntou.edu.tw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li.ntou.edu.tw/p/412-1029-6838.php?Lang=zh-tw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Outline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body" idx="1"/>
          </p:nvPr>
        </p:nvSpPr>
        <p:spPr>
          <a:xfrm>
            <a:off x="838200" y="1690687"/>
            <a:ext cx="10515600" cy="4802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申請海大 Gmail 帳號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海大校內軟體下載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校外VPN連線 (Win10 範例)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Tronclass 功能介紹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今日作業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 b="1">
                <a:latin typeface="Microsoft JhengHei"/>
                <a:ea typeface="Microsoft JhengHei"/>
                <a:cs typeface="Microsoft JhengHei"/>
                <a:sym typeface="Microsoft JhengHei"/>
              </a:rPr>
              <a:t>校外VPN連線(Win10 範例)</a:t>
            </a:r>
            <a:endParaRPr/>
          </a:p>
        </p:txBody>
      </p:sp>
      <p:sp>
        <p:nvSpPr>
          <p:cNvPr id="179" name="Google Shape;179;p10"/>
          <p:cNvSpPr txBox="1"/>
          <p:nvPr/>
        </p:nvSpPr>
        <p:spPr>
          <a:xfrm>
            <a:off x="5900123" y="5000619"/>
            <a:ext cx="264687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Step 6.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將這三個選項打勾</a:t>
            </a:r>
            <a:endParaRPr/>
          </a:p>
        </p:txBody>
      </p:sp>
      <p:pic>
        <p:nvPicPr>
          <p:cNvPr id="180" name="Google Shape;180;p10"/>
          <p:cNvPicPr preferRelativeResize="0"/>
          <p:nvPr/>
        </p:nvPicPr>
        <p:blipFill rotWithShape="1">
          <a:blip r:embed="rId3">
            <a:alphaModFix/>
          </a:blip>
          <a:srcRect l="38499" t="21885" r="38345" b="26335"/>
          <a:stretch/>
        </p:blipFill>
        <p:spPr>
          <a:xfrm>
            <a:off x="1817333" y="1685741"/>
            <a:ext cx="3922869" cy="493442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0"/>
          <p:cNvSpPr/>
          <p:nvPr/>
        </p:nvSpPr>
        <p:spPr>
          <a:xfrm>
            <a:off x="2150456" y="4804298"/>
            <a:ext cx="3202779" cy="122364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 b="1">
                <a:latin typeface="Microsoft JhengHei"/>
                <a:ea typeface="Microsoft JhengHei"/>
                <a:cs typeface="Microsoft JhengHei"/>
                <a:sym typeface="Microsoft JhengHei"/>
              </a:rPr>
              <a:t>校外VPN連線(Win10 範例)</a:t>
            </a:r>
            <a:endParaRPr/>
          </a:p>
        </p:txBody>
      </p:sp>
      <p:sp>
        <p:nvSpPr>
          <p:cNvPr id="188" name="Google Shape;188;p11"/>
          <p:cNvSpPr txBox="1"/>
          <p:nvPr/>
        </p:nvSpPr>
        <p:spPr>
          <a:xfrm>
            <a:off x="6209190" y="4218956"/>
            <a:ext cx="203132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Step 7.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檢查是否成功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89" name="Google Shape;189;p11"/>
          <p:cNvPicPr preferRelativeResize="0"/>
          <p:nvPr/>
        </p:nvPicPr>
        <p:blipFill rotWithShape="1">
          <a:blip r:embed="rId3">
            <a:alphaModFix/>
          </a:blip>
          <a:srcRect l="16160" t="14533" r="57450" b="72651"/>
          <a:stretch/>
        </p:blipFill>
        <p:spPr>
          <a:xfrm>
            <a:off x="6209190" y="2691764"/>
            <a:ext cx="4533628" cy="123843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0" name="Google Shape;190;p11"/>
          <p:cNvPicPr preferRelativeResize="0"/>
          <p:nvPr/>
        </p:nvPicPr>
        <p:blipFill rotWithShape="1">
          <a:blip r:embed="rId4">
            <a:alphaModFix/>
          </a:blip>
          <a:srcRect l="17390" t="3291" r="56219" b="70334"/>
          <a:stretch/>
        </p:blipFill>
        <p:spPr>
          <a:xfrm>
            <a:off x="838199" y="1762123"/>
            <a:ext cx="4370195" cy="245683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1" name="Google Shape;191;p11"/>
          <p:cNvSpPr/>
          <p:nvPr/>
        </p:nvSpPr>
        <p:spPr>
          <a:xfrm>
            <a:off x="2130640" y="3458553"/>
            <a:ext cx="892657" cy="540059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 b="1">
                <a:latin typeface="Microsoft JhengHei"/>
                <a:ea typeface="Microsoft JhengHei"/>
                <a:cs typeface="Microsoft JhengHei"/>
                <a:sym typeface="Microsoft JhengHei"/>
              </a:rPr>
              <a:t>校外VPN連線(Win10 範例)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8" name="Google Shape;198;p12"/>
          <p:cNvPicPr preferRelativeResize="0"/>
          <p:nvPr/>
        </p:nvPicPr>
        <p:blipFill rotWithShape="1">
          <a:blip r:embed="rId3">
            <a:alphaModFix/>
          </a:blip>
          <a:srcRect l="13750" t="8997" r="11384" b="50786"/>
          <a:stretch/>
        </p:blipFill>
        <p:spPr>
          <a:xfrm>
            <a:off x="838200" y="1593034"/>
            <a:ext cx="7627398" cy="2304711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99" name="Google Shape;199;p12"/>
          <p:cNvSpPr txBox="1"/>
          <p:nvPr/>
        </p:nvSpPr>
        <p:spPr>
          <a:xfrm>
            <a:off x="8575939" y="1593034"/>
            <a:ext cx="342209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https://ieeexplore.ieee.org/Xplore/home.jsp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2"/>
          <p:cNvSpPr/>
          <p:nvPr/>
        </p:nvSpPr>
        <p:spPr>
          <a:xfrm>
            <a:off x="3577701" y="1690688"/>
            <a:ext cx="2689934" cy="590873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p12"/>
          <p:cNvPicPr preferRelativeResize="0"/>
          <p:nvPr/>
        </p:nvPicPr>
        <p:blipFill rotWithShape="1">
          <a:blip r:embed="rId5">
            <a:alphaModFix/>
          </a:blip>
          <a:srcRect l="19952" t="9838" r="19902" b="62343"/>
          <a:stretch/>
        </p:blipFill>
        <p:spPr>
          <a:xfrm>
            <a:off x="1604818" y="2745389"/>
            <a:ext cx="7332955" cy="1907754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02" name="Google Shape;202;p12"/>
          <p:cNvSpPr/>
          <p:nvPr/>
        </p:nvSpPr>
        <p:spPr>
          <a:xfrm>
            <a:off x="3275827" y="2745389"/>
            <a:ext cx="1302117" cy="428839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12"/>
          <p:cNvPicPr preferRelativeResize="0"/>
          <p:nvPr/>
        </p:nvPicPr>
        <p:blipFill rotWithShape="1">
          <a:blip r:embed="rId6">
            <a:alphaModFix/>
          </a:blip>
          <a:srcRect t="9968" r="16843" b="47659"/>
          <a:stretch/>
        </p:blipFill>
        <p:spPr>
          <a:xfrm>
            <a:off x="838201" y="4112610"/>
            <a:ext cx="7627398" cy="2186217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04" name="Google Shape;204;p12"/>
          <p:cNvSpPr txBox="1"/>
          <p:nvPr/>
        </p:nvSpPr>
        <p:spPr>
          <a:xfrm>
            <a:off x="8999424" y="2745389"/>
            <a:ext cx="321871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https://onlinelibrary.wiley.com/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2"/>
          <p:cNvSpPr txBox="1"/>
          <p:nvPr/>
        </p:nvSpPr>
        <p:spPr>
          <a:xfrm>
            <a:off x="8575939" y="4793805"/>
            <a:ext cx="342209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https://www.proquest.com/index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2"/>
          <p:cNvSpPr/>
          <p:nvPr/>
        </p:nvSpPr>
        <p:spPr>
          <a:xfrm>
            <a:off x="4425755" y="4045084"/>
            <a:ext cx="2011990" cy="428839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13"/>
          <p:cNvPicPr preferRelativeResize="0"/>
          <p:nvPr/>
        </p:nvPicPr>
        <p:blipFill rotWithShape="1">
          <a:blip r:embed="rId3">
            <a:alphaModFix/>
          </a:blip>
          <a:srcRect l="7978" t="9878" r="5693" b="36682"/>
          <a:stretch/>
        </p:blipFill>
        <p:spPr>
          <a:xfrm>
            <a:off x="504137" y="1690688"/>
            <a:ext cx="11183726" cy="3768004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 b="1">
                <a:latin typeface="Microsoft JhengHei"/>
                <a:ea typeface="Microsoft JhengHei"/>
                <a:cs typeface="Microsoft JhengHei"/>
                <a:sym typeface="Microsoft JhengHei"/>
              </a:rPr>
              <a:t>Tronclass 功能介紹</a:t>
            </a:r>
            <a:endParaRPr/>
          </a:p>
        </p:txBody>
      </p:sp>
      <p:sp>
        <p:nvSpPr>
          <p:cNvPr id="214" name="Google Shape;214;p13"/>
          <p:cNvSpPr txBox="1"/>
          <p:nvPr/>
        </p:nvSpPr>
        <p:spPr>
          <a:xfrm>
            <a:off x="5888838" y="2120599"/>
            <a:ext cx="3339376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Step 1.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搜尋NTOU TronClass</a:t>
            </a:r>
            <a:b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或點擊</a:t>
            </a:r>
            <a:r>
              <a:rPr lang="zh-TW" sz="2400" u="sng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此網址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然後點選右上角的登入</a:t>
            </a:r>
            <a:endParaRPr/>
          </a:p>
        </p:txBody>
      </p:sp>
      <p:sp>
        <p:nvSpPr>
          <p:cNvPr id="215" name="Google Shape;215;p13"/>
          <p:cNvSpPr/>
          <p:nvPr/>
        </p:nvSpPr>
        <p:spPr>
          <a:xfrm>
            <a:off x="9929091" y="1597890"/>
            <a:ext cx="701964" cy="522709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 b="1">
                <a:latin typeface="Microsoft JhengHei"/>
                <a:ea typeface="Microsoft JhengHei"/>
                <a:cs typeface="Microsoft JhengHei"/>
                <a:sym typeface="Microsoft JhengHei"/>
              </a:rPr>
              <a:t>Tronclass 功能介紹</a:t>
            </a:r>
            <a:endParaRPr/>
          </a:p>
        </p:txBody>
      </p:sp>
      <p:pic>
        <p:nvPicPr>
          <p:cNvPr id="222" name="Google Shape;222;p14"/>
          <p:cNvPicPr preferRelativeResize="0"/>
          <p:nvPr/>
        </p:nvPicPr>
        <p:blipFill rotWithShape="1">
          <a:blip r:embed="rId3">
            <a:alphaModFix/>
          </a:blip>
          <a:srcRect l="34015" t="15489" r="33561" b="26733"/>
          <a:stretch/>
        </p:blipFill>
        <p:spPr>
          <a:xfrm>
            <a:off x="838200" y="1690688"/>
            <a:ext cx="4518891" cy="452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4"/>
          <p:cNvSpPr txBox="1"/>
          <p:nvPr/>
        </p:nvSpPr>
        <p:spPr>
          <a:xfrm>
            <a:off x="4744028" y="4738473"/>
            <a:ext cx="233910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Step 2.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依照此指示登入</a:t>
            </a:r>
            <a:endParaRPr/>
          </a:p>
        </p:txBody>
      </p:sp>
      <p:sp>
        <p:nvSpPr>
          <p:cNvPr id="224" name="Google Shape;224;p14"/>
          <p:cNvSpPr/>
          <p:nvPr/>
        </p:nvSpPr>
        <p:spPr>
          <a:xfrm>
            <a:off x="1782343" y="4738473"/>
            <a:ext cx="2630604" cy="1135854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4"/>
          <p:cNvSpPr txBox="1"/>
          <p:nvPr/>
        </p:nvSpPr>
        <p:spPr>
          <a:xfrm>
            <a:off x="4744028" y="5846544"/>
            <a:ext cx="722283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https://tccas.ntou.edu.tw/cas/login?service=https%3A//tronclass.ntou.edu.tw/user/courses&amp;locale=zh_TW&amp;ts=1632753047.85168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 b="1">
                <a:latin typeface="Microsoft JhengHei"/>
                <a:ea typeface="Microsoft JhengHei"/>
                <a:cs typeface="Microsoft JhengHei"/>
                <a:sym typeface="Microsoft JhengHei"/>
              </a:rPr>
              <a:t>Tronclass 功能介紹</a:t>
            </a:r>
            <a:endParaRPr/>
          </a:p>
        </p:txBody>
      </p:sp>
      <p:pic>
        <p:nvPicPr>
          <p:cNvPr id="232" name="Google Shape;232;p15"/>
          <p:cNvPicPr preferRelativeResize="0"/>
          <p:nvPr/>
        </p:nvPicPr>
        <p:blipFill rotWithShape="1">
          <a:blip r:embed="rId3">
            <a:alphaModFix/>
          </a:blip>
          <a:srcRect l="16439" t="9427" r="15833" b="18048"/>
          <a:stretch/>
        </p:blipFill>
        <p:spPr>
          <a:xfrm>
            <a:off x="838200" y="1690688"/>
            <a:ext cx="8065655" cy="4858327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5"/>
          <p:cNvSpPr/>
          <p:nvPr/>
        </p:nvSpPr>
        <p:spPr>
          <a:xfrm>
            <a:off x="2697018" y="3214255"/>
            <a:ext cx="5523346" cy="766618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690688"/>
            <a:ext cx="10458450" cy="417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 b="1">
                <a:latin typeface="Microsoft JhengHei"/>
                <a:ea typeface="Microsoft JhengHei"/>
                <a:cs typeface="Microsoft JhengHei"/>
                <a:sym typeface="Microsoft JhengHei"/>
              </a:rPr>
              <a:t>Tronclass 功能介紹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 b="1">
                <a:latin typeface="Microsoft JhengHei"/>
                <a:ea typeface="Microsoft JhengHei"/>
                <a:cs typeface="Microsoft JhengHei"/>
                <a:sym typeface="Microsoft JhengHei"/>
              </a:rPr>
              <a:t>Tronclass 功能介紹</a:t>
            </a:r>
            <a:endParaRPr/>
          </a:p>
        </p:txBody>
      </p:sp>
      <p:pic>
        <p:nvPicPr>
          <p:cNvPr id="247" name="Google Shape;247;p17"/>
          <p:cNvPicPr preferRelativeResize="0"/>
          <p:nvPr/>
        </p:nvPicPr>
        <p:blipFill rotWithShape="1">
          <a:blip r:embed="rId3">
            <a:alphaModFix/>
          </a:blip>
          <a:srcRect b="25487"/>
          <a:stretch/>
        </p:blipFill>
        <p:spPr>
          <a:xfrm>
            <a:off x="1380926" y="1690688"/>
            <a:ext cx="9430148" cy="451672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7"/>
          <p:cNvSpPr/>
          <p:nvPr/>
        </p:nvSpPr>
        <p:spPr>
          <a:xfrm>
            <a:off x="7305963" y="5911416"/>
            <a:ext cx="2225964" cy="38763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 b="1">
                <a:latin typeface="Microsoft JhengHei"/>
                <a:ea typeface="Microsoft JhengHei"/>
                <a:cs typeface="Microsoft JhengHei"/>
                <a:sym typeface="Microsoft JhengHei"/>
              </a:rPr>
              <a:t>Tronclass 功能介紹</a:t>
            </a:r>
            <a:endParaRPr/>
          </a:p>
        </p:txBody>
      </p:sp>
      <p:pic>
        <p:nvPicPr>
          <p:cNvPr id="255" name="Google Shape;25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447808"/>
            <a:ext cx="7686964" cy="5045067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8"/>
          <p:cNvSpPr txBox="1"/>
          <p:nvPr/>
        </p:nvSpPr>
        <p:spPr>
          <a:xfrm>
            <a:off x="8525164" y="1447808"/>
            <a:ext cx="32625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上傳完文件按儲存即可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檔名：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學號_上課當天日期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e.g. 01357001_0910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 b="1">
                <a:latin typeface="Microsoft JhengHei"/>
                <a:ea typeface="Microsoft JhengHei"/>
                <a:cs typeface="Microsoft JhengHei"/>
                <a:sym typeface="Microsoft JhengHei"/>
              </a:rPr>
              <a:t>Tronclass 功能介紹</a:t>
            </a:r>
            <a:endParaRPr/>
          </a:p>
        </p:txBody>
      </p:sp>
      <p:pic>
        <p:nvPicPr>
          <p:cNvPr id="263" name="Google Shape;263;p19"/>
          <p:cNvPicPr preferRelativeResize="0"/>
          <p:nvPr/>
        </p:nvPicPr>
        <p:blipFill rotWithShape="1">
          <a:blip r:embed="rId3">
            <a:alphaModFix/>
          </a:blip>
          <a:srcRect l="20302" t="9832" r="19318" b="15689"/>
          <a:stretch/>
        </p:blipFill>
        <p:spPr>
          <a:xfrm>
            <a:off x="838200" y="1703997"/>
            <a:ext cx="6901873" cy="4788878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9"/>
          <p:cNvSpPr/>
          <p:nvPr/>
        </p:nvSpPr>
        <p:spPr>
          <a:xfrm>
            <a:off x="6419273" y="1958109"/>
            <a:ext cx="812800" cy="277091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9"/>
          <p:cNvSpPr/>
          <p:nvPr/>
        </p:nvSpPr>
        <p:spPr>
          <a:xfrm>
            <a:off x="1048328" y="4475018"/>
            <a:ext cx="812800" cy="277091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9"/>
          <p:cNvSpPr txBox="1"/>
          <p:nvPr/>
        </p:nvSpPr>
        <p:spPr>
          <a:xfrm>
            <a:off x="5985163" y="1911988"/>
            <a:ext cx="3593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1.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9"/>
          <p:cNvSpPr txBox="1"/>
          <p:nvPr/>
        </p:nvSpPr>
        <p:spPr>
          <a:xfrm>
            <a:off x="658503" y="4428897"/>
            <a:ext cx="3593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2.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 b="1">
                <a:latin typeface="Microsoft JhengHei"/>
                <a:ea typeface="Microsoft JhengHei"/>
                <a:cs typeface="Microsoft JhengHei"/>
                <a:sym typeface="Microsoft JhengHei"/>
              </a:rPr>
              <a:t>助教的信箱&amp;實驗室</a:t>
            </a:r>
            <a:endParaRPr/>
          </a:p>
        </p:txBody>
      </p:sp>
      <p:sp>
        <p:nvSpPr>
          <p:cNvPr id="96" name="Google Shape;96;p2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0515600" cy="4802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 b="1">
                <a:latin typeface="Microsoft JhengHei"/>
                <a:ea typeface="Microsoft JhengHei"/>
                <a:cs typeface="Microsoft JhengHei"/>
                <a:sym typeface="Microsoft JhengHei"/>
              </a:rPr>
              <a:t>助教實驗室：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A701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 b="1">
                <a:latin typeface="Microsoft JhengHei"/>
                <a:ea typeface="Microsoft JhengHei"/>
                <a:cs typeface="Microsoft JhengHei"/>
                <a:sym typeface="Microsoft JhengHei"/>
              </a:rPr>
              <a:t>助教的信箱：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呂安晨 11357012</a:t>
            </a:r>
            <a:r>
              <a:rPr lang="zh-TW" sz="2400" b="0" i="0">
                <a:latin typeface="Microsoft JhengHei"/>
                <a:ea typeface="Microsoft JhengHei"/>
                <a:cs typeface="Microsoft JhengHei"/>
                <a:sym typeface="Microsoft JhengHei"/>
              </a:rPr>
              <a:t>@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mail.ntou.edu.tw</a:t>
            </a:r>
            <a:r>
              <a:rPr lang="zh-TW" sz="2400" b="0" i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莊智淩 11357048@mail.ntou.edu.tw</a:t>
            </a:r>
            <a:b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 b="1">
                <a:latin typeface="Microsoft JhengHei"/>
                <a:ea typeface="Microsoft JhengHei"/>
                <a:cs typeface="Microsoft JhengHei"/>
                <a:sym typeface="Microsoft JhengHei"/>
              </a:rPr>
              <a:t>Tronclass 功能介紹</a:t>
            </a:r>
            <a:endParaRPr/>
          </a:p>
        </p:txBody>
      </p:sp>
      <p:pic>
        <p:nvPicPr>
          <p:cNvPr id="274" name="Google Shape;274;p20"/>
          <p:cNvPicPr preferRelativeResize="0"/>
          <p:nvPr/>
        </p:nvPicPr>
        <p:blipFill rotWithShape="1">
          <a:blip r:embed="rId3">
            <a:alphaModFix/>
          </a:blip>
          <a:srcRect b="25521"/>
          <a:stretch/>
        </p:blipFill>
        <p:spPr>
          <a:xfrm>
            <a:off x="1752829" y="1690688"/>
            <a:ext cx="8686341" cy="4262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 b="1">
                <a:latin typeface="Microsoft JhengHei"/>
                <a:ea typeface="Microsoft JhengHei"/>
                <a:cs typeface="Microsoft JhengHei"/>
                <a:sym typeface="Microsoft JhengHei"/>
              </a:rPr>
              <a:t>Tronclass 功能介紹</a:t>
            </a:r>
            <a:endParaRPr/>
          </a:p>
        </p:txBody>
      </p:sp>
      <p:pic>
        <p:nvPicPr>
          <p:cNvPr id="281" name="Google Shape;28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690688"/>
            <a:ext cx="10187709" cy="4623597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1"/>
          <p:cNvSpPr/>
          <p:nvPr/>
        </p:nvSpPr>
        <p:spPr>
          <a:xfrm>
            <a:off x="4987636" y="3084945"/>
            <a:ext cx="461819" cy="344055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 b="1">
                <a:latin typeface="Microsoft JhengHei"/>
                <a:ea typeface="Microsoft JhengHei"/>
                <a:cs typeface="Microsoft JhengHei"/>
                <a:sym typeface="Microsoft JhengHei"/>
              </a:rPr>
              <a:t>Week 1 作業—練習掛VPN</a:t>
            </a:r>
            <a:endParaRPr/>
          </a:p>
        </p:txBody>
      </p:sp>
      <p:sp>
        <p:nvSpPr>
          <p:cNvPr id="289" name="Google Shape;289;p22"/>
          <p:cNvSpPr txBox="1"/>
          <p:nvPr/>
        </p:nvSpPr>
        <p:spPr>
          <a:xfrm>
            <a:off x="838200" y="1690688"/>
            <a:ext cx="10515600" cy="466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練習新增學校的VPN，將需要的圖片貼在word繳交至Tronclass。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marR="0" lvl="0" indent="-228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需要的圖片必須有：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71550" marR="0" lvl="1" indent="-514350" algn="l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zh-TW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VPN新增連線的操作畫面</a:t>
            </a: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71550" marR="0" lvl="1" indent="-514350" algn="l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zh-TW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連線名稱必須為 NTOU_學號 (e.g. NTOU_</a:t>
            </a: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013</a:t>
            </a:r>
            <a:r>
              <a:rPr lang="zh-TW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57001)</a:t>
            </a:r>
            <a:endParaRPr/>
          </a:p>
          <a:p>
            <a:pPr marL="971550" marR="0" lvl="1" indent="-514350" algn="l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zh-TW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連到IEEE後出現的海大標誌</a:t>
            </a: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marR="0" lvl="0" indent="-228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今天的word檔名為：學號_0910 (e.g. 01357001_0910)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 b="1">
                <a:latin typeface="Microsoft JhengHei"/>
                <a:ea typeface="Microsoft JhengHei"/>
                <a:cs typeface="Microsoft JhengHei"/>
                <a:sym typeface="Microsoft JhengHei"/>
              </a:rPr>
              <a:t>Week 1 作業—練習掛VPN</a:t>
            </a:r>
            <a:endParaRPr/>
          </a:p>
        </p:txBody>
      </p:sp>
      <p:grpSp>
        <p:nvGrpSpPr>
          <p:cNvPr id="296" name="Google Shape;296;p23"/>
          <p:cNvGrpSpPr/>
          <p:nvPr/>
        </p:nvGrpSpPr>
        <p:grpSpPr>
          <a:xfrm>
            <a:off x="630028" y="1893456"/>
            <a:ext cx="3815557" cy="4599419"/>
            <a:chOff x="8728364" y="2491653"/>
            <a:chExt cx="3057236" cy="3685310"/>
          </a:xfrm>
        </p:grpSpPr>
        <p:pic>
          <p:nvPicPr>
            <p:cNvPr id="297" name="Google Shape;297;p23"/>
            <p:cNvPicPr preferRelativeResize="0"/>
            <p:nvPr/>
          </p:nvPicPr>
          <p:blipFill rotWithShape="1">
            <a:blip r:embed="rId3">
              <a:alphaModFix/>
            </a:blip>
            <a:srcRect l="31516" t="20471" r="45833" b="25790"/>
            <a:stretch/>
          </p:blipFill>
          <p:spPr>
            <a:xfrm>
              <a:off x="8876144" y="2491653"/>
              <a:ext cx="2761673" cy="36853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8" name="Google Shape;298;p23"/>
            <p:cNvSpPr/>
            <p:nvPr/>
          </p:nvSpPr>
          <p:spPr>
            <a:xfrm>
              <a:off x="8728364" y="2491653"/>
              <a:ext cx="3057236" cy="547111"/>
            </a:xfrm>
            <a:prstGeom prst="roundRect">
              <a:avLst>
                <a:gd name="adj" fmla="val 16667"/>
              </a:avLst>
            </a:prstGeom>
            <a:noFill/>
            <a:ln w="571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>
              <a:off x="8728364" y="5184053"/>
              <a:ext cx="3057236" cy="547111"/>
            </a:xfrm>
            <a:prstGeom prst="roundRect">
              <a:avLst>
                <a:gd name="adj" fmla="val 16667"/>
              </a:avLst>
            </a:prstGeom>
            <a:noFill/>
            <a:ln w="571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0" name="Google Shape;300;p23"/>
          <p:cNvSpPr txBox="1"/>
          <p:nvPr/>
        </p:nvSpPr>
        <p:spPr>
          <a:xfrm>
            <a:off x="504777" y="1493346"/>
            <a:ext cx="45789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1.</a:t>
            </a:r>
            <a:endParaRPr sz="2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" name="Google Shape;301;p23"/>
          <p:cNvPicPr preferRelativeResize="0"/>
          <p:nvPr/>
        </p:nvPicPr>
        <p:blipFill rotWithShape="1">
          <a:blip r:embed="rId4">
            <a:alphaModFix/>
          </a:blip>
          <a:srcRect l="16515" t="9832"/>
          <a:stretch/>
        </p:blipFill>
        <p:spPr>
          <a:xfrm>
            <a:off x="4719459" y="1893456"/>
            <a:ext cx="6902206" cy="4193309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3"/>
          <p:cNvSpPr/>
          <p:nvPr/>
        </p:nvSpPr>
        <p:spPr>
          <a:xfrm>
            <a:off x="6601398" y="1904365"/>
            <a:ext cx="2332744" cy="561745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23"/>
          <p:cNvSpPr/>
          <p:nvPr/>
        </p:nvSpPr>
        <p:spPr>
          <a:xfrm>
            <a:off x="9997447" y="4655128"/>
            <a:ext cx="1598818" cy="50189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3"/>
          <p:cNvSpPr txBox="1"/>
          <p:nvPr/>
        </p:nvSpPr>
        <p:spPr>
          <a:xfrm>
            <a:off x="6601398" y="1481165"/>
            <a:ext cx="45789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3.</a:t>
            </a:r>
            <a:endParaRPr sz="2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3"/>
          <p:cNvSpPr txBox="1"/>
          <p:nvPr/>
        </p:nvSpPr>
        <p:spPr>
          <a:xfrm>
            <a:off x="10567906" y="4255018"/>
            <a:ext cx="45789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2.</a:t>
            </a:r>
            <a:endParaRPr sz="2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保障你分數上的權益</a:t>
            </a:r>
            <a:endParaRPr/>
          </a:p>
        </p:txBody>
      </p:sp>
      <p:sp>
        <p:nvSpPr>
          <p:cNvPr id="311" name="Google Shape;311;p24"/>
          <p:cNvSpPr txBox="1"/>
          <p:nvPr/>
        </p:nvSpPr>
        <p:spPr>
          <a:xfrm>
            <a:off x="838200" y="1690688"/>
            <a:ext cx="10515600" cy="466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作業沒有規定格式或排版，但太凌亂的作業可能會讓助教改錯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marR="0" lvl="0" indent="-228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建議標上題號或是題目間作一點間隔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marR="0" lvl="0" indent="-228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把你的作業匯出成PDF檔確保格式不會跑掉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marR="0" lvl="0" indent="-762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marR="0" lvl="0" indent="-228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準時繳交作業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12" name="Google Shape;31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8640" y="4118716"/>
            <a:ext cx="3358832" cy="2239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保障你分數上的權益</a:t>
            </a:r>
            <a:endParaRPr/>
          </a:p>
        </p:txBody>
      </p:sp>
      <p:sp>
        <p:nvSpPr>
          <p:cNvPr id="318" name="Google Shape;318;p25"/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如果真的沒有辦法在期限內完成作業要求，可先把操作過程當成作業繳交，助教會斟酌給分。</a:t>
            </a:r>
            <a:endParaRPr sz="2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實習的作業要求一般來說目的是證明你有了解並親自操作過，盡量不要截一些意義不明的圖片</a:t>
            </a:r>
            <a:endParaRPr sz="2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這堂課是概論實習，容易拿的分數且拿且珍惜。</a:t>
            </a:r>
            <a:endParaRPr sz="2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19" name="Google Shape;319;p25"/>
          <p:cNvPicPr preferRelativeResize="0"/>
          <p:nvPr/>
        </p:nvPicPr>
        <p:blipFill rotWithShape="1">
          <a:blip r:embed="rId3">
            <a:alphaModFix/>
          </a:blip>
          <a:srcRect l="71879" t="48440" r="247" b="37376"/>
          <a:stretch/>
        </p:blipFill>
        <p:spPr>
          <a:xfrm>
            <a:off x="1207311" y="4133661"/>
            <a:ext cx="4238449" cy="1213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21972" y="4337307"/>
            <a:ext cx="5133975" cy="10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經常會用到的 : 截圖</a:t>
            </a:r>
            <a:endParaRPr dirty="0"/>
          </a:p>
        </p:txBody>
      </p:sp>
      <p:pic>
        <p:nvPicPr>
          <p:cNvPr id="326" name="Google Shape;32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9175" y="1198245"/>
            <a:ext cx="2714625" cy="5286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6"/>
          <p:cNvSpPr txBox="1"/>
          <p:nvPr/>
        </p:nvSpPr>
        <p:spPr>
          <a:xfrm>
            <a:off x="838200" y="1507808"/>
            <a:ext cx="10515600" cy="466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“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開始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”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-&gt;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“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附屬應用程式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”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-&gt; ”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剪取工具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”</a:t>
            </a:r>
          </a:p>
          <a:p>
            <a:pPr marL="228600" marR="0" lvl="0" indent="-228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zh-TW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圖片可作標示或是加上簡單文字說明</a:t>
            </a:r>
            <a:endParaRPr sz="24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marR="0" lvl="0" indent="-762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28" name="Google Shape;328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29360" y="3128393"/>
            <a:ext cx="5966626" cy="3356227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6"/>
          <p:cNvSpPr txBox="1"/>
          <p:nvPr/>
        </p:nvSpPr>
        <p:spPr>
          <a:xfrm>
            <a:off x="1229360" y="6547420"/>
            <a:ext cx="20313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比較不建議的做法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7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寫作業時可能會遇到問題 </a:t>
            </a:r>
            <a:endParaRPr/>
          </a:p>
        </p:txBody>
      </p:sp>
      <p:sp>
        <p:nvSpPr>
          <p:cNvPr id="335" name="Google Shape;335;p27"/>
          <p:cNvSpPr txBox="1"/>
          <p:nvPr/>
        </p:nvSpPr>
        <p:spPr>
          <a:xfrm>
            <a:off x="746760" y="1172528"/>
            <a:ext cx="10515600" cy="466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作業遇到問題可以寄信詢問助教，解決方式一般來說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457200" algn="l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zh-TW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利用電子郵件線上處理</a:t>
            </a: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457200" algn="l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zh-TW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約時間至A701</a:t>
            </a: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marR="0" lvl="0" indent="-228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信的內容應該要包含:</a:t>
            </a:r>
            <a:endParaRPr/>
          </a:p>
          <a:p>
            <a:pPr marL="685800" marR="0" lvl="1" indent="-228600" algn="l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zh-TW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簡單說明你是計概實習的同學，寫</a:t>
            </a:r>
            <a:r>
              <a:rPr lang="zh-TW" sz="20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什麼作業</a:t>
            </a:r>
            <a:r>
              <a:rPr lang="zh-TW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的時候遇到</a:t>
            </a:r>
            <a:r>
              <a:rPr lang="zh-TW" sz="2000" b="1" i="0" u="none" strike="noStrike" cap="non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什麼問題</a:t>
            </a:r>
            <a:endParaRPr sz="2000" b="1" i="0" u="none" strike="noStrike" cap="non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85800" marR="0" lvl="1" indent="-228600" algn="l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zh-TW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問題建議包含 目前作業的進度，做不出來或出錯的部分，附上相關的截圖</a:t>
            </a: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85800" marR="0" lvl="1" indent="-228600" algn="l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zh-TW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如果是電腦出問題之類需要其他電腦的可以直接附上方便的時段</a:t>
            </a: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 b="1">
                <a:latin typeface="Microsoft JhengHei"/>
                <a:ea typeface="Microsoft JhengHei"/>
                <a:cs typeface="Microsoft JhengHei"/>
                <a:sym typeface="Microsoft JhengHei"/>
              </a:rPr>
              <a:t>申請海大Gmail帳號</a:t>
            </a:r>
            <a:endParaRPr/>
          </a:p>
        </p:txBody>
      </p:sp>
      <p:sp>
        <p:nvSpPr>
          <p:cNvPr id="103" name="Google Shape;103;p3"/>
          <p:cNvSpPr txBox="1">
            <a:spLocks noGrp="1"/>
          </p:cNvSpPr>
          <p:nvPr>
            <p:ph type="body" idx="1"/>
          </p:nvPr>
        </p:nvSpPr>
        <p:spPr>
          <a:xfrm>
            <a:off x="6591475" y="5671475"/>
            <a:ext cx="44193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zh-TW" sz="1800" u="sng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/>
              </a:rPr>
              <a:t>http://ntougmail.ntou.edu.tw/</a:t>
            </a: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4" name="Google Shape;10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1838960"/>
            <a:ext cx="5117960" cy="4330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 b="1">
                <a:latin typeface="Microsoft JhengHei"/>
                <a:ea typeface="Microsoft JhengHei"/>
                <a:cs typeface="Microsoft JhengHei"/>
                <a:sym typeface="Microsoft JhengHei"/>
              </a:rPr>
              <a:t>海大校內軟體下載</a:t>
            </a:r>
            <a:endParaRPr/>
          </a:p>
        </p:txBody>
      </p:sp>
      <p:sp>
        <p:nvSpPr>
          <p:cNvPr id="111" name="Google Shape;111;p4"/>
          <p:cNvSpPr txBox="1">
            <a:spLocks noGrp="1"/>
          </p:cNvSpPr>
          <p:nvPr>
            <p:ph type="body" idx="1"/>
          </p:nvPr>
        </p:nvSpPr>
        <p:spPr>
          <a:xfrm>
            <a:off x="2369228" y="6135734"/>
            <a:ext cx="7689172" cy="42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zh-TW" sz="2000" u="sng">
                <a:solidFill>
                  <a:schemeClr val="hlink"/>
                </a:solidFill>
                <a:hlinkClick r:id="rId3"/>
              </a:rPr>
              <a:t>https://software.ntou.edu.tw/</a:t>
            </a:r>
            <a:endParaRPr sz="2000"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</p:txBody>
      </p:sp>
      <p:pic>
        <p:nvPicPr>
          <p:cNvPr id="112" name="Google Shape;112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69228" y="1482151"/>
            <a:ext cx="6067169" cy="4566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 b="1">
                <a:latin typeface="Microsoft JhengHei"/>
                <a:ea typeface="Microsoft JhengHei"/>
                <a:cs typeface="Microsoft JhengHei"/>
                <a:sym typeface="Microsoft JhengHei"/>
              </a:rPr>
              <a:t>海大校內軟體下載</a:t>
            </a:r>
            <a:endParaRPr/>
          </a:p>
        </p:txBody>
      </p:sp>
      <p:pic>
        <p:nvPicPr>
          <p:cNvPr id="119" name="Google Shape;119;p5"/>
          <p:cNvPicPr preferRelativeResize="0"/>
          <p:nvPr/>
        </p:nvPicPr>
        <p:blipFill rotWithShape="1">
          <a:blip r:embed="rId3">
            <a:alphaModFix/>
          </a:blip>
          <a:srcRect b="51904"/>
          <a:stretch/>
        </p:blipFill>
        <p:spPr>
          <a:xfrm>
            <a:off x="838199" y="1690688"/>
            <a:ext cx="7893269" cy="3964952"/>
          </a:xfrm>
          <a:prstGeom prst="rect">
            <a:avLst/>
          </a:prstGeom>
          <a:solidFill>
            <a:srgbClr val="ECECEC"/>
          </a:solidFill>
          <a:ln w="19050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0" name="Google Shape;120;p5"/>
          <p:cNvPicPr preferRelativeResize="0"/>
          <p:nvPr/>
        </p:nvPicPr>
        <p:blipFill rotWithShape="1">
          <a:blip r:embed="rId4">
            <a:alphaModFix/>
          </a:blip>
          <a:srcRect t="87277" r="32791" b="-355"/>
          <a:stretch/>
        </p:blipFill>
        <p:spPr>
          <a:xfrm>
            <a:off x="3155819" y="1845887"/>
            <a:ext cx="8553338" cy="1738312"/>
          </a:xfrm>
          <a:prstGeom prst="rect">
            <a:avLst/>
          </a:prstGeom>
          <a:solidFill>
            <a:srgbClr val="ECECEC"/>
          </a:solidFill>
          <a:ln w="19050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121" name="Google Shape;121;p5"/>
          <p:cNvGrpSpPr/>
          <p:nvPr/>
        </p:nvGrpSpPr>
        <p:grpSpPr>
          <a:xfrm>
            <a:off x="7036070" y="4545640"/>
            <a:ext cx="4560924" cy="1394532"/>
            <a:chOff x="6056888" y="4166788"/>
            <a:chExt cx="4560924" cy="1394532"/>
          </a:xfrm>
        </p:grpSpPr>
        <p:sp>
          <p:nvSpPr>
            <p:cNvPr id="122" name="Google Shape;122;p5"/>
            <p:cNvSpPr txBox="1"/>
            <p:nvPr/>
          </p:nvSpPr>
          <p:spPr>
            <a:xfrm>
              <a:off x="6137098" y="4278335"/>
              <a:ext cx="4480714" cy="12003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在校外使用電腦時，</a:t>
              </a:r>
              <a:br>
                <a:rPr lang="zh-TW" sz="24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</a:br>
              <a:r>
                <a:rPr lang="zh-TW" sz="24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必須使用VPN連至校內IP位址，</a:t>
              </a:r>
              <a:endParaRPr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才能進行認證。</a:t>
              </a:r>
              <a:endParaRPr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6056888" y="4166788"/>
              <a:ext cx="4480714" cy="1394532"/>
            </a:xfrm>
            <a:prstGeom prst="roundRect">
              <a:avLst>
                <a:gd name="adj" fmla="val 16667"/>
              </a:avLst>
            </a:prstGeom>
            <a:noFill/>
            <a:ln w="571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24" name="Google Shape;124;p5"/>
          <p:cNvCxnSpPr/>
          <p:nvPr/>
        </p:nvCxnSpPr>
        <p:spPr>
          <a:xfrm>
            <a:off x="3320716" y="3452820"/>
            <a:ext cx="5056739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5" name="Google Shape;125;p5"/>
          <p:cNvCxnSpPr>
            <a:endCxn id="123" idx="0"/>
          </p:cNvCxnSpPr>
          <p:nvPr/>
        </p:nvCxnSpPr>
        <p:spPr>
          <a:xfrm>
            <a:off x="8377327" y="3452740"/>
            <a:ext cx="899100" cy="109290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 b="1">
                <a:latin typeface="Microsoft JhengHei"/>
                <a:ea typeface="Microsoft JhengHei"/>
                <a:cs typeface="Microsoft JhengHei"/>
                <a:sym typeface="Microsoft JhengHei"/>
              </a:rPr>
              <a:t>校外VPN連線(Win10 範例)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32" name="Google Shape;132;p6"/>
          <p:cNvPicPr preferRelativeResize="0"/>
          <p:nvPr/>
        </p:nvPicPr>
        <p:blipFill rotWithShape="1">
          <a:blip r:embed="rId3">
            <a:alphaModFix/>
          </a:blip>
          <a:srcRect t="35599" r="55947" b="-707"/>
          <a:stretch/>
        </p:blipFill>
        <p:spPr>
          <a:xfrm>
            <a:off x="838199" y="1690689"/>
            <a:ext cx="5776379" cy="480218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6"/>
          <p:cNvSpPr txBox="1"/>
          <p:nvPr/>
        </p:nvSpPr>
        <p:spPr>
          <a:xfrm>
            <a:off x="6937042" y="1690688"/>
            <a:ext cx="364715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Step 1.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開啟 網路及網際網路設定</a:t>
            </a:r>
            <a:endParaRPr/>
          </a:p>
        </p:txBody>
      </p:sp>
      <p:sp>
        <p:nvSpPr>
          <p:cNvPr id="134" name="Google Shape;134;p6"/>
          <p:cNvSpPr txBox="1"/>
          <p:nvPr/>
        </p:nvSpPr>
        <p:spPr>
          <a:xfrm>
            <a:off x="6630669" y="6169709"/>
            <a:ext cx="55613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https://li.ntou.edu.tw/p/412-1029-6838.php?Lang=zh-tw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 b="1">
                <a:latin typeface="Microsoft JhengHei"/>
                <a:ea typeface="Microsoft JhengHei"/>
                <a:cs typeface="Microsoft JhengHei"/>
                <a:sym typeface="Microsoft JhengHei"/>
              </a:rPr>
              <a:t>校外VPN連線(Win10 範例)</a:t>
            </a:r>
            <a:endParaRPr/>
          </a:p>
        </p:txBody>
      </p:sp>
      <p:pic>
        <p:nvPicPr>
          <p:cNvPr id="141" name="Google Shape;141;p7"/>
          <p:cNvPicPr preferRelativeResize="0"/>
          <p:nvPr/>
        </p:nvPicPr>
        <p:blipFill rotWithShape="1">
          <a:blip r:embed="rId3">
            <a:alphaModFix/>
          </a:blip>
          <a:srcRect r="56445" b="42201"/>
          <a:stretch/>
        </p:blipFill>
        <p:spPr>
          <a:xfrm>
            <a:off x="838200" y="1802167"/>
            <a:ext cx="6284056" cy="4690708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7"/>
          <p:cNvSpPr/>
          <p:nvPr/>
        </p:nvSpPr>
        <p:spPr>
          <a:xfrm>
            <a:off x="873712" y="4385568"/>
            <a:ext cx="804169" cy="390617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7"/>
          <p:cNvSpPr/>
          <p:nvPr/>
        </p:nvSpPr>
        <p:spPr>
          <a:xfrm>
            <a:off x="3307673" y="2593758"/>
            <a:ext cx="1628311" cy="540059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7"/>
          <p:cNvSpPr txBox="1"/>
          <p:nvPr/>
        </p:nvSpPr>
        <p:spPr>
          <a:xfrm>
            <a:off x="6471821" y="1690688"/>
            <a:ext cx="392286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Step 2.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點選VPN，並新增VPN連線</a:t>
            </a:r>
            <a:endParaRPr/>
          </a:p>
        </p:txBody>
      </p:sp>
      <p:sp>
        <p:nvSpPr>
          <p:cNvPr id="145" name="Google Shape;145;p7"/>
          <p:cNvSpPr txBox="1"/>
          <p:nvPr/>
        </p:nvSpPr>
        <p:spPr>
          <a:xfrm>
            <a:off x="1713393" y="4522781"/>
            <a:ext cx="40267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</a:t>
            </a:r>
            <a:endParaRPr sz="20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6" name="Google Shape;146;p7"/>
          <p:cNvSpPr txBox="1"/>
          <p:nvPr/>
        </p:nvSpPr>
        <p:spPr>
          <a:xfrm>
            <a:off x="4935984" y="2239815"/>
            <a:ext cx="40267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</a:t>
            </a:r>
            <a:endParaRPr sz="20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 b="1">
                <a:latin typeface="Microsoft JhengHei"/>
                <a:ea typeface="Microsoft JhengHei"/>
                <a:cs typeface="Microsoft JhengHei"/>
                <a:sym typeface="Microsoft JhengHei"/>
              </a:rPr>
              <a:t>校外VPN連線(Win10 範例)</a:t>
            </a:r>
            <a:endParaRPr/>
          </a:p>
        </p:txBody>
      </p:sp>
      <p:sp>
        <p:nvSpPr>
          <p:cNvPr id="153" name="Google Shape;153;p8"/>
          <p:cNvSpPr txBox="1"/>
          <p:nvPr/>
        </p:nvSpPr>
        <p:spPr>
          <a:xfrm>
            <a:off x="838200" y="5342643"/>
            <a:ext cx="236154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Step 3.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設定VPN並儲存</a:t>
            </a:r>
            <a:endParaRPr/>
          </a:p>
        </p:txBody>
      </p:sp>
      <p:pic>
        <p:nvPicPr>
          <p:cNvPr id="154" name="Google Shape;154;p8"/>
          <p:cNvPicPr preferRelativeResize="0"/>
          <p:nvPr/>
        </p:nvPicPr>
        <p:blipFill rotWithShape="1">
          <a:blip r:embed="rId3">
            <a:alphaModFix/>
          </a:blip>
          <a:srcRect l="32549" t="8413" r="32791" b="48388"/>
          <a:stretch/>
        </p:blipFill>
        <p:spPr>
          <a:xfrm>
            <a:off x="838200" y="1593329"/>
            <a:ext cx="5236665" cy="367134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5" name="Google Shape;155;p8"/>
          <p:cNvPicPr preferRelativeResize="0"/>
          <p:nvPr/>
        </p:nvPicPr>
        <p:blipFill rotWithShape="1">
          <a:blip r:embed="rId3">
            <a:alphaModFix/>
          </a:blip>
          <a:srcRect l="32549" t="52353" r="32791" b="11846"/>
          <a:stretch/>
        </p:blipFill>
        <p:spPr>
          <a:xfrm>
            <a:off x="5644843" y="2852729"/>
            <a:ext cx="5708957" cy="331698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6" name="Google Shape;156;p8"/>
          <p:cNvSpPr txBox="1"/>
          <p:nvPr/>
        </p:nvSpPr>
        <p:spPr>
          <a:xfrm>
            <a:off x="3663176" y="4829562"/>
            <a:ext cx="17380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v1000@NTOU</a:t>
            </a:r>
            <a:endParaRPr sz="1800">
              <a:solidFill>
                <a:srgbClr val="FFC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7" name="Google Shape;157;p8"/>
          <p:cNvSpPr txBox="1"/>
          <p:nvPr/>
        </p:nvSpPr>
        <p:spPr>
          <a:xfrm>
            <a:off x="3541628" y="3482737"/>
            <a:ext cx="21387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Or 140.121.91.102</a:t>
            </a:r>
            <a:endParaRPr sz="1800">
              <a:solidFill>
                <a:srgbClr val="FFC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8" name="Google Shape;158;p8"/>
          <p:cNvSpPr txBox="1"/>
          <p:nvPr/>
        </p:nvSpPr>
        <p:spPr>
          <a:xfrm>
            <a:off x="8698294" y="3674848"/>
            <a:ext cx="2545762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學校電子郵件帳號</a:t>
            </a:r>
            <a:endParaRPr sz="1800">
              <a:solidFill>
                <a:srgbClr val="FFC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(不含@mail.ntou.edu.tw)</a:t>
            </a:r>
            <a:endParaRPr sz="1600">
              <a:solidFill>
                <a:srgbClr val="FFC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9" name="Google Shape;159;p8"/>
          <p:cNvSpPr txBox="1"/>
          <p:nvPr/>
        </p:nvSpPr>
        <p:spPr>
          <a:xfrm>
            <a:off x="8698294" y="4511219"/>
            <a:ext cx="20313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學校電子郵件密碼</a:t>
            </a:r>
            <a:endParaRPr sz="1600">
              <a:solidFill>
                <a:srgbClr val="FFC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0" name="Google Shape;160;p8"/>
          <p:cNvSpPr txBox="1"/>
          <p:nvPr/>
        </p:nvSpPr>
        <p:spPr>
          <a:xfrm>
            <a:off x="3541628" y="2836406"/>
            <a:ext cx="19479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(可自行更改名字)</a:t>
            </a:r>
            <a:endParaRPr sz="1800">
              <a:solidFill>
                <a:srgbClr val="FFC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 b="1">
                <a:latin typeface="Microsoft JhengHei"/>
                <a:ea typeface="Microsoft JhengHei"/>
                <a:cs typeface="Microsoft JhengHei"/>
                <a:sym typeface="Microsoft JhengHei"/>
              </a:rPr>
              <a:t>校外VPN連線(Win10 範例)</a:t>
            </a:r>
            <a:endParaRPr/>
          </a:p>
        </p:txBody>
      </p:sp>
      <p:sp>
        <p:nvSpPr>
          <p:cNvPr id="166" name="Google Shape;166;p9"/>
          <p:cNvSpPr txBox="1"/>
          <p:nvPr/>
        </p:nvSpPr>
        <p:spPr>
          <a:xfrm>
            <a:off x="3379350" y="5149530"/>
            <a:ext cx="303159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Step 4.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點選 變更介面卡選項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67" name="Google Shape;167;p9"/>
          <p:cNvGrpSpPr/>
          <p:nvPr/>
        </p:nvGrpSpPr>
        <p:grpSpPr>
          <a:xfrm>
            <a:off x="838200" y="1690688"/>
            <a:ext cx="2440704" cy="4370946"/>
            <a:chOff x="838200" y="1690688"/>
            <a:chExt cx="2440704" cy="4370946"/>
          </a:xfrm>
        </p:grpSpPr>
        <p:pic>
          <p:nvPicPr>
            <p:cNvPr id="168" name="Google Shape;168;p9"/>
            <p:cNvPicPr preferRelativeResize="0"/>
            <p:nvPr/>
          </p:nvPicPr>
          <p:blipFill rotWithShape="1">
            <a:blip r:embed="rId3">
              <a:alphaModFix/>
            </a:blip>
            <a:srcRect l="83033" t="6532" r="4301" b="53147"/>
            <a:stretch/>
          </p:blipFill>
          <p:spPr>
            <a:xfrm>
              <a:off x="838200" y="1690688"/>
              <a:ext cx="2440704" cy="4370946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69" name="Google Shape;169;p9"/>
            <p:cNvSpPr/>
            <p:nvPr/>
          </p:nvSpPr>
          <p:spPr>
            <a:xfrm>
              <a:off x="1279909" y="2201662"/>
              <a:ext cx="1498804" cy="381740"/>
            </a:xfrm>
            <a:prstGeom prst="roundRect">
              <a:avLst>
                <a:gd name="adj" fmla="val 16667"/>
              </a:avLst>
            </a:prstGeom>
            <a:noFill/>
            <a:ln w="571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" name="Google Shape;170;p9"/>
          <p:cNvGrpSpPr/>
          <p:nvPr/>
        </p:nvGrpSpPr>
        <p:grpSpPr>
          <a:xfrm>
            <a:off x="5996623" y="2708872"/>
            <a:ext cx="2639457" cy="2619562"/>
            <a:chOff x="6079154" y="1690688"/>
            <a:chExt cx="2639457" cy="2619562"/>
          </a:xfrm>
        </p:grpSpPr>
        <p:pic>
          <p:nvPicPr>
            <p:cNvPr id="171" name="Google Shape;171;p9"/>
            <p:cNvPicPr preferRelativeResize="0"/>
            <p:nvPr/>
          </p:nvPicPr>
          <p:blipFill rotWithShape="1">
            <a:blip r:embed="rId4">
              <a:alphaModFix/>
            </a:blip>
            <a:srcRect t="5325" r="83762" b="65954"/>
            <a:stretch/>
          </p:blipFill>
          <p:spPr>
            <a:xfrm>
              <a:off x="6085726" y="1690688"/>
              <a:ext cx="2632885" cy="2619562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72" name="Google Shape;172;p9"/>
            <p:cNvSpPr/>
            <p:nvPr/>
          </p:nvSpPr>
          <p:spPr>
            <a:xfrm>
              <a:off x="6079154" y="3739328"/>
              <a:ext cx="1498804" cy="381740"/>
            </a:xfrm>
            <a:prstGeom prst="roundRect">
              <a:avLst>
                <a:gd name="adj" fmla="val 16667"/>
              </a:avLst>
            </a:prstGeom>
            <a:noFill/>
            <a:ln w="571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3" name="Google Shape;173;p9"/>
          <p:cNvSpPr txBox="1"/>
          <p:nvPr/>
        </p:nvSpPr>
        <p:spPr>
          <a:xfrm>
            <a:off x="8125915" y="1508543"/>
            <a:ext cx="3669594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Step 5.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右鍵點選 剛剛設定的VPN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並按內容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1465</Words>
  <Application>Microsoft Macintosh PowerPoint</Application>
  <PresentationFormat>寬螢幕</PresentationFormat>
  <Paragraphs>158</Paragraphs>
  <Slides>27</Slides>
  <Notes>27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2" baseType="lpstr">
      <vt:lpstr>微軟正黑體</vt:lpstr>
      <vt:lpstr>微軟正黑體</vt:lpstr>
      <vt:lpstr>Arial</vt:lpstr>
      <vt:lpstr>Calibri</vt:lpstr>
      <vt:lpstr>Office 佈景主題</vt:lpstr>
      <vt:lpstr>Outline</vt:lpstr>
      <vt:lpstr>助教的信箱&amp;實驗室</vt:lpstr>
      <vt:lpstr>申請海大Gmail帳號</vt:lpstr>
      <vt:lpstr>海大校內軟體下載</vt:lpstr>
      <vt:lpstr>海大校內軟體下載</vt:lpstr>
      <vt:lpstr>校外VPN連線(Win10 範例)</vt:lpstr>
      <vt:lpstr>校外VPN連線(Win10 範例)</vt:lpstr>
      <vt:lpstr>校外VPN連線(Win10 範例)</vt:lpstr>
      <vt:lpstr>校外VPN連線(Win10 範例)</vt:lpstr>
      <vt:lpstr>校外VPN連線(Win10 範例)</vt:lpstr>
      <vt:lpstr>校外VPN連線(Win10 範例)</vt:lpstr>
      <vt:lpstr>校外VPN連線(Win10 範例)</vt:lpstr>
      <vt:lpstr>Tronclass 功能介紹</vt:lpstr>
      <vt:lpstr>Tronclass 功能介紹</vt:lpstr>
      <vt:lpstr>Tronclass 功能介紹</vt:lpstr>
      <vt:lpstr>Tronclass 功能介紹</vt:lpstr>
      <vt:lpstr>Tronclass 功能介紹</vt:lpstr>
      <vt:lpstr>Tronclass 功能介紹</vt:lpstr>
      <vt:lpstr>Tronclass 功能介紹</vt:lpstr>
      <vt:lpstr>Tronclass 功能介紹</vt:lpstr>
      <vt:lpstr>Tronclass 功能介紹</vt:lpstr>
      <vt:lpstr>Week 1 作業—練習掛VPN</vt:lpstr>
      <vt:lpstr>Week 1 作業—練習掛VPN</vt:lpstr>
      <vt:lpstr>保障你分數上的權益</vt:lpstr>
      <vt:lpstr>保障你分數上的權益</vt:lpstr>
      <vt:lpstr>經常會用到的 : 截圖</vt:lpstr>
      <vt:lpstr>寫作業時可能會遇到問題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Outline</dc:title>
  <dc:creator>晏榕 范</dc:creator>
  <cp:lastModifiedBy>Linda Jhaung</cp:lastModifiedBy>
  <cp:revision>2</cp:revision>
  <dcterms:created xsi:type="dcterms:W3CDTF">2021-09-17T05:38:43Z</dcterms:created>
  <dcterms:modified xsi:type="dcterms:W3CDTF">2024-09-10T04:16:06Z</dcterms:modified>
</cp:coreProperties>
</file>